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8" r:id="rId3"/>
    <p:sldId id="260" r:id="rId4"/>
    <p:sldId id="259" r:id="rId5"/>
    <p:sldId id="281" r:id="rId6"/>
    <p:sldId id="261" r:id="rId7"/>
    <p:sldId id="262" r:id="rId8"/>
    <p:sldId id="264" r:id="rId9"/>
    <p:sldId id="268" r:id="rId10"/>
    <p:sldId id="269" r:id="rId11"/>
    <p:sldId id="271" r:id="rId12"/>
    <p:sldId id="272" r:id="rId13"/>
    <p:sldId id="276" r:id="rId14"/>
    <p:sldId id="284" r:id="rId15"/>
    <p:sldId id="285" r:id="rId16"/>
    <p:sldId id="288" r:id="rId17"/>
    <p:sldId id="289" r:id="rId18"/>
    <p:sldId id="291" r:id="rId19"/>
    <p:sldId id="282" r:id="rId20"/>
    <p:sldId id="274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latin typeface="+mn-lt"/>
              </a:rPr>
              <a:t>Tempo (</a:t>
            </a:r>
            <a:r>
              <a:rPr lang="en-US" sz="2000" b="1" dirty="0" err="1">
                <a:latin typeface="+mn-lt"/>
              </a:rPr>
              <a:t>Em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Segundos</a:t>
            </a:r>
            <a:r>
              <a:rPr lang="en-US" sz="2000" b="1" dirty="0">
                <a:latin typeface="+mn-lt"/>
              </a:rPr>
              <a:t>) </a:t>
            </a:r>
            <a:r>
              <a:rPr lang="en-US" sz="2000" b="1" dirty="0" err="1">
                <a:latin typeface="+mn-lt"/>
              </a:rPr>
              <a:t>até</a:t>
            </a:r>
            <a:r>
              <a:rPr lang="en-US" sz="2000" b="1" baseline="0" dirty="0">
                <a:latin typeface="+mn-lt"/>
              </a:rPr>
              <a:t> a </a:t>
            </a:r>
            <a:r>
              <a:rPr lang="en-US" sz="2000" b="1" baseline="0" dirty="0" err="1">
                <a:latin typeface="+mn-lt"/>
              </a:rPr>
              <a:t>Saída</a:t>
            </a:r>
            <a:endParaRPr lang="en-US" sz="2000" b="1" dirty="0">
              <a:latin typeface="+mn-lt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Tempo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Planilha1!$A$2:$A$11</c:f>
              <c:strCache>
                <c:ptCount val="10"/>
                <c:pt idx="0">
                  <c:v>Teste 1</c:v>
                </c:pt>
                <c:pt idx="1">
                  <c:v>Teste 2</c:v>
                </c:pt>
                <c:pt idx="2">
                  <c:v>Teste 3</c:v>
                </c:pt>
                <c:pt idx="3">
                  <c:v>Teste 4</c:v>
                </c:pt>
                <c:pt idx="4">
                  <c:v>Teste 5</c:v>
                </c:pt>
                <c:pt idx="5">
                  <c:v>Teste 6</c:v>
                </c:pt>
                <c:pt idx="6">
                  <c:v>Teste 7</c:v>
                </c:pt>
                <c:pt idx="7">
                  <c:v>Teste 8</c:v>
                </c:pt>
                <c:pt idx="8">
                  <c:v>Teste 9</c:v>
                </c:pt>
                <c:pt idx="9">
                  <c:v>Teste 10</c:v>
                </c:pt>
              </c:strCache>
            </c:strRef>
          </c:cat>
          <c:val>
            <c:numRef>
              <c:f>Planilha1!$B$2:$B$11</c:f>
              <c:numCache>
                <c:formatCode>General</c:formatCode>
                <c:ptCount val="10"/>
                <c:pt idx="0">
                  <c:v>813.6</c:v>
                </c:pt>
                <c:pt idx="1">
                  <c:v>147</c:v>
                </c:pt>
                <c:pt idx="2">
                  <c:v>492</c:v>
                </c:pt>
                <c:pt idx="3">
                  <c:v>60</c:v>
                </c:pt>
                <c:pt idx="4">
                  <c:v>689.4</c:v>
                </c:pt>
                <c:pt idx="5">
                  <c:v>35</c:v>
                </c:pt>
                <c:pt idx="6">
                  <c:v>555</c:v>
                </c:pt>
                <c:pt idx="7">
                  <c:v>485.4</c:v>
                </c:pt>
                <c:pt idx="8">
                  <c:v>27</c:v>
                </c:pt>
                <c:pt idx="9">
                  <c:v>79.2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2F-4A66-A06F-DA92CCB1D7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28231024"/>
        <c:axId val="876341024"/>
      </c:barChart>
      <c:catAx>
        <c:axId val="728231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876341024"/>
        <c:crosses val="autoZero"/>
        <c:auto val="1"/>
        <c:lblAlgn val="ctr"/>
        <c:lblOffset val="100"/>
        <c:noMultiLvlLbl val="0"/>
      </c:catAx>
      <c:valAx>
        <c:axId val="87634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728231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 err="1"/>
              <a:t>Indivíduo</a:t>
            </a:r>
            <a:r>
              <a:rPr lang="en-US" sz="2000" b="1" baseline="0" dirty="0"/>
              <a:t> que </a:t>
            </a:r>
            <a:r>
              <a:rPr lang="en-US" sz="2000" b="1" baseline="0" dirty="0" err="1"/>
              <a:t>encontrou</a:t>
            </a:r>
            <a:r>
              <a:rPr lang="en-US" sz="2000" b="1" baseline="0" dirty="0"/>
              <a:t> a </a:t>
            </a:r>
            <a:r>
              <a:rPr lang="en-US" sz="2000" b="1" baseline="0" dirty="0" err="1"/>
              <a:t>saída</a:t>
            </a:r>
            <a:endParaRPr lang="en-US" sz="20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Indivíduo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cat>
            <c:strRef>
              <c:f>Planilha1!$A$2:$A$11</c:f>
              <c:strCache>
                <c:ptCount val="10"/>
                <c:pt idx="0">
                  <c:v>Teste 1</c:v>
                </c:pt>
                <c:pt idx="1">
                  <c:v>Teste 2</c:v>
                </c:pt>
                <c:pt idx="2">
                  <c:v>Teste 3</c:v>
                </c:pt>
                <c:pt idx="3">
                  <c:v>Teste 4</c:v>
                </c:pt>
                <c:pt idx="4">
                  <c:v>Teste 5</c:v>
                </c:pt>
                <c:pt idx="5">
                  <c:v>Teste 6</c:v>
                </c:pt>
                <c:pt idx="6">
                  <c:v>Teste 7</c:v>
                </c:pt>
                <c:pt idx="7">
                  <c:v>Teste 8</c:v>
                </c:pt>
                <c:pt idx="8">
                  <c:v>Teste 9</c:v>
                </c:pt>
                <c:pt idx="9">
                  <c:v>Teste 10</c:v>
                </c:pt>
              </c:strCache>
            </c:strRef>
          </c:cat>
          <c:val>
            <c:numRef>
              <c:f>Planilha1!$B$2:$B$11</c:f>
              <c:numCache>
                <c:formatCode>General</c:formatCode>
                <c:ptCount val="10"/>
                <c:pt idx="0">
                  <c:v>249</c:v>
                </c:pt>
                <c:pt idx="1">
                  <c:v>27</c:v>
                </c:pt>
                <c:pt idx="2">
                  <c:v>72</c:v>
                </c:pt>
                <c:pt idx="3">
                  <c:v>1</c:v>
                </c:pt>
                <c:pt idx="4">
                  <c:v>250</c:v>
                </c:pt>
                <c:pt idx="5">
                  <c:v>6</c:v>
                </c:pt>
                <c:pt idx="6">
                  <c:v>99</c:v>
                </c:pt>
                <c:pt idx="7">
                  <c:v>100</c:v>
                </c:pt>
                <c:pt idx="8">
                  <c:v>2</c:v>
                </c:pt>
                <c:pt idx="9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2F-4A66-A06F-DA92CCB1D7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28231024"/>
        <c:axId val="876341024"/>
      </c:barChart>
      <c:catAx>
        <c:axId val="728231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876341024"/>
        <c:crosses val="autoZero"/>
        <c:auto val="1"/>
        <c:lblAlgn val="ctr"/>
        <c:lblOffset val="100"/>
        <c:noMultiLvlLbl val="0"/>
      </c:catAx>
      <c:valAx>
        <c:axId val="87634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728231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gif>
</file>

<file path=ppt/media/image11.gif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636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5762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5413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2021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57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330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2529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6391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5278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6654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6529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CFFA725-B062-4A86-830A-0E8F8A6006D1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1BC3CF5-4151-4A53-A06F-5E41E0181A70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030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t.wikipedia.org/wiki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tonytruong.net/solving-a-2d-maze-game-using-a-genetic-algorithm-and-a-search-part-2/" TargetMode="External"/><Relationship Id="rId2" Type="http://schemas.openxmlformats.org/officeDocument/2006/relationships/hyperlink" Target="http://www.ijmlc.org/vol6/602-IT023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://www.diva-portal.se/smash/get/diva2:927325/FULLTEXT01.pdf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inf.pucrs.br/~pinho/LaproI/Historico/Historico.htm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pt.m.wikipedia.org/wiki/Ficheiro:Breadth-First-Search-Algorithm.gif" TargetMode="External"/><Relationship Id="rId2" Type="http://schemas.openxmlformats.org/officeDocument/2006/relationships/hyperlink" Target="https://pt.wikipedia.org/wiki/Algoritmo_de_Dijkstra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www.sobiologia.com.br/conteudos/Citologia2/nucleo14.php" TargetMode="External"/><Relationship Id="rId4" Type="http://schemas.openxmlformats.org/officeDocument/2006/relationships/hyperlink" Target="https://gfycat.com/faithfulastonishingcirriped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oquefazernabahia.com/2019/07/01/labirinto-da-turma-da-monica-invade-shopping/" TargetMode="External"/><Relationship Id="rId2" Type="http://schemas.openxmlformats.org/officeDocument/2006/relationships/hyperlink" Target="https://educador.brasilescola.uol.com.br/estrategias-ensino/darwin-selecao-natural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desenho&#10;&#10;Descrição gerada automaticamente">
            <a:extLst>
              <a:ext uri="{FF2B5EF4-FFF2-40B4-BE49-F238E27FC236}">
                <a16:creationId xmlns:a16="http://schemas.microsoft.com/office/drawing/2014/main" id="{65415C8C-9C97-4432-8CB2-AD913641241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7B29561-64C5-4CB1-9C7A-C5A107E78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86350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pt-BR" sz="3400" dirty="0">
                <a:latin typeface="+mn-lt"/>
                <a:cs typeface="Arial" panose="020B0604020202020204" pitchFamily="34" charset="0"/>
              </a:rPr>
              <a:t>Implementação de Labirintos com Algoritmo Genético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2BC924-29A4-4A82-BCC5-E9F5C580F22F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79120" y="4416356"/>
            <a:ext cx="11094720" cy="1450757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Emanuel Felipe Santos, Raul Corrêa Carneiro </a:t>
            </a:r>
          </a:p>
          <a:p>
            <a:pPr algn="ctr"/>
            <a:endParaRPr lang="pt-B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Brasília,  junho de 2020</a:t>
            </a:r>
          </a:p>
          <a:p>
            <a:pPr algn="ctr"/>
            <a:endParaRPr lang="pt-BR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8444DDA-FE22-40EE-9CBD-04B4ECC5F124}"/>
              </a:ext>
            </a:extLst>
          </p:cNvPr>
          <p:cNvSpPr txBox="1"/>
          <p:nvPr/>
        </p:nvSpPr>
        <p:spPr>
          <a:xfrm>
            <a:off x="2081254" y="2895899"/>
            <a:ext cx="8090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Projeto Integrador do Curso Superior de Ciência da Computação</a:t>
            </a:r>
          </a:p>
        </p:txBody>
      </p:sp>
    </p:spTree>
    <p:extLst>
      <p:ext uri="{BB962C8B-B14F-4D97-AF65-F5344CB8AC3E}">
        <p14:creationId xmlns:p14="http://schemas.microsoft.com/office/powerpoint/2010/main" val="11755788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6817BE7-D3F1-4C07-B401-7A26C47EF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95295"/>
            <a:ext cx="10254532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ALGORITMO A*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E9D02DA-D820-4B03-A0EF-E942D49FA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800" b="1" dirty="0"/>
              <a:t>Busca em Largura</a:t>
            </a:r>
          </a:p>
        </p:txBody>
      </p:sp>
      <p:pic>
        <p:nvPicPr>
          <p:cNvPr id="3" name="Espaço Reservado para Conteúdo 2">
            <a:extLst>
              <a:ext uri="{FF2B5EF4-FFF2-40B4-BE49-F238E27FC236}">
                <a16:creationId xmlns:a16="http://schemas.microsoft.com/office/drawing/2014/main" id="{2AA27D69-3068-42D8-A99D-05C07E6C8A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219" y="2582863"/>
            <a:ext cx="3378200" cy="3378200"/>
          </a:xfrm>
        </p:spPr>
      </p:pic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59196C6-6BE7-4B69-AF3C-8CEE9E2621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800" b="1" dirty="0"/>
              <a:t>Algoritmo de Dijkstra</a:t>
            </a:r>
          </a:p>
        </p:txBody>
      </p:sp>
      <p:pic>
        <p:nvPicPr>
          <p:cNvPr id="11" name="Espaço Reservado para Conteúdo 10" descr="Mapa colorido com texto preto sobre fundo branco&#10;&#10;Descrição gerada automaticamente">
            <a:extLst>
              <a:ext uri="{FF2B5EF4-FFF2-40B4-BE49-F238E27FC236}">
                <a16:creationId xmlns:a16="http://schemas.microsoft.com/office/drawing/2014/main" id="{D3B1EBD9-4A40-4F20-8276-5A9D6501AD3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865" y="2756452"/>
            <a:ext cx="3279723" cy="2572786"/>
          </a:xfrm>
        </p:spPr>
      </p:pic>
      <p:pic>
        <p:nvPicPr>
          <p:cNvPr id="9" name="Imagem 8" descr="Uma imagem contendo desenho&#10;&#10;Descrição gerada automaticamente">
            <a:extLst>
              <a:ext uri="{FF2B5EF4-FFF2-40B4-BE49-F238E27FC236}">
                <a16:creationId xmlns:a16="http://schemas.microsoft.com/office/drawing/2014/main" id="{D9E1308D-4ACE-415A-9EC8-45C5EB83A3A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505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53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286603"/>
            <a:ext cx="9961880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LINGUAGEM C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798B1-AE1B-46A4-8CD2-9DC0E6DF4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540" y="1837107"/>
            <a:ext cx="10058400" cy="40233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t-BR" sz="2400" b="1" dirty="0"/>
              <a:t>Histórico: 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1972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Dennis Ritchie (1941 - 2011), Ken Thompson (1943 - )</a:t>
            </a:r>
            <a:endParaRPr lang="pt-BR" sz="2400" b="1" dirty="0"/>
          </a:p>
          <a:p>
            <a:pPr>
              <a:lnSpc>
                <a:spcPct val="150000"/>
              </a:lnSpc>
            </a:pPr>
            <a:r>
              <a:rPr lang="pt-BR" sz="2400" b="1" dirty="0"/>
              <a:t>Critérios de Seleção: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Linguagem Python X Linguagem C</a:t>
            </a:r>
            <a:endParaRPr lang="pt-BR" sz="2400" b="1" dirty="0"/>
          </a:p>
          <a:p>
            <a:pPr>
              <a:lnSpc>
                <a:spcPct val="150000"/>
              </a:lnSpc>
            </a:pPr>
            <a:endParaRPr lang="pt-BR" sz="2400" b="1" dirty="0"/>
          </a:p>
          <a:p>
            <a:pPr>
              <a:lnSpc>
                <a:spcPct val="150000"/>
              </a:lnSpc>
            </a:pPr>
            <a:endParaRPr lang="pt-BR" sz="2800" dirty="0"/>
          </a:p>
          <a:p>
            <a:endParaRPr lang="pt-BR" sz="2800" dirty="0"/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208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b="1" dirty="0"/>
              <a:t>RESULTADO DO CÓDIGO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798B1-AE1B-46A4-8CD2-9DC0E6DF4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t-BR" sz="2400" b="1" dirty="0"/>
              <a:t> Simbologia: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dirty="0"/>
              <a:t> </a:t>
            </a:r>
            <a:r>
              <a:rPr lang="pt-BR" sz="2400" dirty="0"/>
              <a:t>Após a compilação, um novo labirinto é gerado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dirty="0"/>
              <a:t> </a:t>
            </a:r>
            <a:r>
              <a:rPr lang="pt-BR" sz="2400" dirty="0"/>
              <a:t>O símbolo de “ . ’’ representa o indivíduo dentro do labirinto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dirty="0"/>
              <a:t> </a:t>
            </a:r>
            <a:r>
              <a:rPr lang="pt-BR" sz="2400" dirty="0"/>
              <a:t>O símbolo de “ # ” representa a saída dentro do labirinto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dirty="0"/>
              <a:t> </a:t>
            </a:r>
            <a:r>
              <a:rPr lang="pt-BR" sz="2400" dirty="0"/>
              <a:t>O símbolo de “ | ’’ representa as paredes dentro do labirinto</a:t>
            </a:r>
          </a:p>
          <a:p>
            <a:pPr>
              <a:lnSpc>
                <a:spcPct val="150000"/>
              </a:lnSpc>
            </a:pPr>
            <a:endParaRPr lang="pt-BR" sz="2800" dirty="0"/>
          </a:p>
          <a:p>
            <a:endParaRPr lang="pt-BR" sz="2800" dirty="0"/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568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b="1" dirty="0"/>
              <a:t>RESULTADO DO CÓDIGO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A6BF2A14-0F49-46BF-8B60-350D0B6673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752" y="2037215"/>
            <a:ext cx="2682495" cy="4006324"/>
          </a:xfrm>
        </p:spPr>
      </p:pic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368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b="1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798B1-AE1B-46A4-8CD2-9DC0E6DF4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t-BR" sz="9600" b="1" dirty="0"/>
              <a:t>Problemas encontrados durante o desenvolvimento: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9600" b="1" dirty="0"/>
              <a:t> </a:t>
            </a:r>
            <a:r>
              <a:rPr lang="pt-BR" sz="9600" dirty="0"/>
              <a:t>Quando o labirinto é grande, ou a saída é muito longe, o indivíduo demora mais tempo para encontrar o final;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9600" dirty="0"/>
              <a:t>Ao colidir com uma parede, o indivíduo terminava o percurso e o próximo indivíduo iniciava sua busca;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9600" dirty="0"/>
              <a:t>Certos indivíduos não saíam do ponto de origem, devido à colisão com as paredes ou o teto.</a:t>
            </a:r>
          </a:p>
          <a:p>
            <a:pPr marL="0" indent="0">
              <a:lnSpc>
                <a:spcPct val="150000"/>
              </a:lnSpc>
              <a:buNone/>
            </a:pPr>
            <a:endParaRPr lang="pt-BR" sz="2400" dirty="0"/>
          </a:p>
          <a:p>
            <a:pPr marL="0" indent="0">
              <a:lnSpc>
                <a:spcPct val="150000"/>
              </a:lnSpc>
              <a:buNone/>
            </a:pPr>
            <a:r>
              <a:rPr lang="pt-BR" sz="2400" b="1" dirty="0"/>
              <a:t> </a:t>
            </a:r>
            <a:endParaRPr lang="pt-BR" sz="2400" dirty="0"/>
          </a:p>
          <a:p>
            <a:pPr marL="0" indent="0">
              <a:lnSpc>
                <a:spcPct val="150000"/>
              </a:lnSpc>
              <a:buNone/>
            </a:pPr>
            <a:r>
              <a:rPr lang="pt-BR" sz="2400" b="1" dirty="0"/>
              <a:t> </a:t>
            </a:r>
            <a:endParaRPr lang="pt-BR" sz="2400" dirty="0"/>
          </a:p>
          <a:p>
            <a:pPr>
              <a:lnSpc>
                <a:spcPct val="150000"/>
              </a:lnSpc>
            </a:pPr>
            <a:endParaRPr lang="pt-BR" sz="2800" dirty="0"/>
          </a:p>
          <a:p>
            <a:endParaRPr lang="pt-BR" sz="2800" dirty="0"/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269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9BAB3B-D181-405F-9FAD-8F65BE9FF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b="1" dirty="0"/>
              <a:t>CONCLUSÃO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D477FA3-1432-4131-BCE2-C6CB16A697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Exemplo de Labirintos Grandes / Saídas Longes: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5F5DDFE-4ECB-49DF-BD8C-2E7512B0A82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b="1" dirty="0"/>
              <a:t>Exemplo de Indivíduos que sofrem com colisão:</a:t>
            </a:r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BC5B54EC-0DD9-49C6-A12B-FB82B45361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  <p:pic>
        <p:nvPicPr>
          <p:cNvPr id="8" name="Imagem 7" descr="Uma imagem contendo relógio&#10;&#10;Descrição gerada automaticamente">
            <a:extLst>
              <a:ext uri="{FF2B5EF4-FFF2-40B4-BE49-F238E27FC236}">
                <a16:creationId xmlns:a16="http://schemas.microsoft.com/office/drawing/2014/main" id="{3724B7B5-02D7-48FB-858B-1A6DA43621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841" y="2451249"/>
            <a:ext cx="2536403" cy="352621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195B634-E61D-4372-AAC1-4B4C3F531E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458" y="2394342"/>
            <a:ext cx="2373870" cy="367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64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86040E-37E5-40F8-83BD-3B0D82907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b="1" dirty="0"/>
              <a:t>CONCLUSÃO</a:t>
            </a:r>
          </a:p>
        </p:txBody>
      </p:sp>
      <p:graphicFrame>
        <p:nvGraphicFramePr>
          <p:cNvPr id="7" name="Espaço Reservado para Conteúdo 6">
            <a:extLst>
              <a:ext uri="{FF2B5EF4-FFF2-40B4-BE49-F238E27FC236}">
                <a16:creationId xmlns:a16="http://schemas.microsoft.com/office/drawing/2014/main" id="{BD84D7D3-ED3E-4732-801A-30A12A270C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8044808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036E7C30-D460-47BD-B11F-2FE66E7E85B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881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86040E-37E5-40F8-83BD-3B0D82907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b="1" dirty="0"/>
              <a:t>CONCLUSÃO</a:t>
            </a:r>
          </a:p>
        </p:txBody>
      </p:sp>
      <p:graphicFrame>
        <p:nvGraphicFramePr>
          <p:cNvPr id="7" name="Espaço Reservado para Conteúdo 6">
            <a:extLst>
              <a:ext uri="{FF2B5EF4-FFF2-40B4-BE49-F238E27FC236}">
                <a16:creationId xmlns:a16="http://schemas.microsoft.com/office/drawing/2014/main" id="{BD84D7D3-ED3E-4732-801A-30A12A270C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0410555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036E7C30-D460-47BD-B11F-2FE66E7E85B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77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b="1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798B1-AE1B-46A4-8CD2-9DC0E6DF4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t-BR" sz="9600" b="1" dirty="0"/>
              <a:t>Dados sobre o desenvolvimento: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9600" dirty="0"/>
              <a:t>Dependendo da complexidade dos labirintos, os indivíduos apresentavam mais dificuldade em achar a saída;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9600" dirty="0"/>
              <a:t>Ao decorrer das gerações, os indivíduos tornam-se mais habilidosos durante a travessia;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9600" dirty="0"/>
              <a:t>Alguns indivíduos, mesmo contendo genes de outros que percorreram com sucesso, ainda apresentam resultados ruins.</a:t>
            </a:r>
          </a:p>
          <a:p>
            <a:pPr marL="0" indent="0">
              <a:lnSpc>
                <a:spcPct val="150000"/>
              </a:lnSpc>
              <a:buNone/>
            </a:pPr>
            <a:endParaRPr lang="pt-BR" sz="2400" dirty="0"/>
          </a:p>
          <a:p>
            <a:pPr marL="0" indent="0">
              <a:lnSpc>
                <a:spcPct val="150000"/>
              </a:lnSpc>
              <a:buNone/>
            </a:pPr>
            <a:r>
              <a:rPr lang="pt-BR" sz="2400" b="1" dirty="0"/>
              <a:t> </a:t>
            </a:r>
            <a:endParaRPr lang="pt-BR" sz="2400" dirty="0"/>
          </a:p>
          <a:p>
            <a:pPr marL="0" indent="0">
              <a:lnSpc>
                <a:spcPct val="150000"/>
              </a:lnSpc>
              <a:buNone/>
            </a:pPr>
            <a:r>
              <a:rPr lang="pt-BR" sz="2400" b="1" dirty="0"/>
              <a:t> </a:t>
            </a:r>
            <a:endParaRPr lang="pt-BR" sz="2400" dirty="0"/>
          </a:p>
          <a:p>
            <a:pPr>
              <a:lnSpc>
                <a:spcPct val="150000"/>
              </a:lnSpc>
            </a:pPr>
            <a:endParaRPr lang="pt-BR" sz="2800" dirty="0"/>
          </a:p>
          <a:p>
            <a:endParaRPr lang="pt-BR" sz="2800" dirty="0"/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29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b="1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798B1-AE1B-46A4-8CD2-9DC0E6DF4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t-BR" sz="9600" b="1" dirty="0"/>
              <a:t>O desenvolvimento do presente estudo proporcionou: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9600" b="1" dirty="0"/>
              <a:t> </a:t>
            </a:r>
            <a:r>
              <a:rPr lang="pt-BR" sz="9600" dirty="0"/>
              <a:t>Um amplo  conhecimento sobre o desenvolvimento de códigos da linguagem C;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9600" dirty="0"/>
              <a:t>A geração de indivíduos;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9600" dirty="0"/>
              <a:t>O estabelecimento de idéias para a confecção do código através do conhecimento de teorias da biologia;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9600" dirty="0"/>
              <a:t>A confecção do código utilizando um algoritmo não convencional para geração e travessia de labirintos.</a:t>
            </a:r>
          </a:p>
          <a:p>
            <a:pPr marL="0" indent="0">
              <a:lnSpc>
                <a:spcPct val="150000"/>
              </a:lnSpc>
              <a:buNone/>
            </a:pPr>
            <a:endParaRPr lang="pt-BR" sz="2400" dirty="0"/>
          </a:p>
          <a:p>
            <a:pPr marL="0" indent="0">
              <a:lnSpc>
                <a:spcPct val="150000"/>
              </a:lnSpc>
              <a:buNone/>
            </a:pPr>
            <a:r>
              <a:rPr lang="pt-BR" sz="2400" b="1" dirty="0"/>
              <a:t> </a:t>
            </a:r>
            <a:endParaRPr lang="pt-BR" sz="2400" dirty="0"/>
          </a:p>
          <a:p>
            <a:pPr marL="0" indent="0">
              <a:lnSpc>
                <a:spcPct val="150000"/>
              </a:lnSpc>
              <a:buNone/>
            </a:pPr>
            <a:r>
              <a:rPr lang="pt-BR" sz="2400" b="1" dirty="0"/>
              <a:t> </a:t>
            </a:r>
            <a:endParaRPr lang="pt-BR" sz="2400" dirty="0"/>
          </a:p>
          <a:p>
            <a:pPr>
              <a:lnSpc>
                <a:spcPct val="150000"/>
              </a:lnSpc>
            </a:pPr>
            <a:endParaRPr lang="pt-BR" sz="2800" dirty="0"/>
          </a:p>
          <a:p>
            <a:endParaRPr lang="pt-BR" sz="2800" dirty="0"/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759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1FBDC4-D31E-4DB8-AE47-03BF8BA3F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73351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>
                <a:cs typeface="Calibri" panose="020F0502020204030204" pitchFamily="34" charset="0"/>
              </a:rPr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E88E1F-F25D-42ED-A952-DA77AABAB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58986"/>
            <a:ext cx="10058400" cy="4023360"/>
          </a:xfrm>
        </p:spPr>
        <p:txBody>
          <a:bodyPr>
            <a:normAutofit/>
          </a:bodyPr>
          <a:lstStyle/>
          <a:p>
            <a:r>
              <a:rPr lang="pt-BR" sz="2400" b="1" dirty="0"/>
              <a:t>LABIRINTO: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Definição: Construções criadas com o intuito de confundir as pessoas durante seu percurso.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endParaRPr lang="pt-BR" sz="2400" dirty="0"/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15EFD99D-540C-41D2-8188-D7A47C7246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  <p:pic>
        <p:nvPicPr>
          <p:cNvPr id="6" name="Imagem 5" descr="Uma imagem contendo menino, criança, jovem, pequeno&#10;&#10;Descrição gerada automaticamente">
            <a:extLst>
              <a:ext uri="{FF2B5EF4-FFF2-40B4-BE49-F238E27FC236}">
                <a16:creationId xmlns:a16="http://schemas.microsoft.com/office/drawing/2014/main" id="{03F9B082-EF07-44A1-BF8D-E68273C169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3575744"/>
            <a:ext cx="4292843" cy="2306602"/>
          </a:xfrm>
          <a:prstGeom prst="rect">
            <a:avLst/>
          </a:prstGeom>
        </p:spPr>
      </p:pic>
      <p:pic>
        <p:nvPicPr>
          <p:cNvPr id="8" name="Imagem 7" descr="Uma imagem contendo grama, ao ar livre, verde, edifício&#10;&#10;Descrição gerada automaticamente">
            <a:extLst>
              <a:ext uri="{FF2B5EF4-FFF2-40B4-BE49-F238E27FC236}">
                <a16:creationId xmlns:a16="http://schemas.microsoft.com/office/drawing/2014/main" id="{478D0608-4018-4E0D-81C5-223ECBBA13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879" y="3565708"/>
            <a:ext cx="3568216" cy="232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5232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286603"/>
            <a:ext cx="9961880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BIBLIOGRAFIA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798B1-AE1B-46A4-8CD2-9DC0E6DF4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540" y="1837107"/>
            <a:ext cx="10058400" cy="402336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pt-BR" sz="2800" b="1" dirty="0"/>
              <a:t>Algoritmo A*: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/>
              <a:t> </a:t>
            </a:r>
            <a:r>
              <a:rPr lang="pt-BR" sz="2400" dirty="0">
                <a:hlinkClick r:id="rId2"/>
              </a:rPr>
              <a:t>https://pt.wikipedia.org/wiki/</a:t>
            </a:r>
            <a:r>
              <a:rPr lang="pt-BR" sz="2400" dirty="0"/>
              <a:t> </a:t>
            </a:r>
            <a:r>
              <a:rPr lang="pt-BR" sz="2400" dirty="0" err="1"/>
              <a:t>Algoritmo_A</a:t>
            </a:r>
            <a:endParaRPr lang="pt-BR" sz="2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https://pt. stackoverflow.com/</a:t>
            </a:r>
            <a:r>
              <a:rPr lang="pt-BR" sz="2400" dirty="0" err="1"/>
              <a:t>questions</a:t>
            </a:r>
            <a:r>
              <a:rPr lang="pt-BR" sz="2400" dirty="0"/>
              <a:t>/328048/como-\</a:t>
            </a:r>
            <a:r>
              <a:rPr lang="pt-BR" sz="2400" dirty="0" err="1"/>
              <a:t>unhbox</a:t>
            </a:r>
            <a:r>
              <a:rPr lang="pt-BR" sz="2400" dirty="0"/>
              <a:t>\</a:t>
            </a:r>
            <a:r>
              <a:rPr lang="pt-BR" sz="2400" dirty="0" err="1"/>
              <a:t>voidb@x</a:t>
            </a:r>
            <a:r>
              <a:rPr lang="pt-BR" sz="2400" dirty="0"/>
              <a:t>\ </a:t>
            </a:r>
            <a:r>
              <a:rPr lang="pt-BR" sz="2400" dirty="0" err="1"/>
              <a:t>bgroup</a:t>
            </a:r>
            <a:r>
              <a:rPr lang="pt-BR" sz="2400" dirty="0"/>
              <a:t>\</a:t>
            </a:r>
            <a:r>
              <a:rPr lang="pt-BR" sz="2400" dirty="0" err="1"/>
              <a:t>let</a:t>
            </a:r>
            <a:r>
              <a:rPr lang="pt-BR" sz="2400" dirty="0"/>
              <a:t>\</a:t>
            </a:r>
            <a:r>
              <a:rPr lang="pt-BR" sz="2400" dirty="0" err="1"/>
              <a:t>unhbox</a:t>
            </a:r>
            <a:r>
              <a:rPr lang="pt-BR" sz="2400" dirty="0"/>
              <a:t>\</a:t>
            </a:r>
            <a:r>
              <a:rPr lang="pt-BR" sz="2400" dirty="0" err="1"/>
              <a:t>voidb@x</a:t>
            </a:r>
            <a:r>
              <a:rPr lang="pt-BR" sz="2400" dirty="0"/>
              <a:t>\</a:t>
            </a:r>
            <a:r>
              <a:rPr lang="pt-BR" sz="2400" dirty="0" err="1"/>
              <a:t>setbox</a:t>
            </a:r>
            <a:r>
              <a:rPr lang="pt-BR" sz="2400" dirty="0"/>
              <a:t>\@</a:t>
            </a:r>
            <a:r>
              <a:rPr lang="pt-BR" sz="2400" dirty="0" err="1"/>
              <a:t>tempboxa</a:t>
            </a:r>
            <a:r>
              <a:rPr lang="pt-BR" sz="2400" dirty="0"/>
              <a:t>\</a:t>
            </a:r>
            <a:r>
              <a:rPr lang="pt-BR" sz="2400" dirty="0" err="1"/>
              <a:t>hbox</a:t>
            </a:r>
            <a:r>
              <a:rPr lang="pt-BR" sz="2400" dirty="0"/>
              <a:t>{e\global\ </a:t>
            </a:r>
            <a:r>
              <a:rPr lang="pt-BR" sz="2400" dirty="0" err="1"/>
              <a:t>mathchardef</a:t>
            </a:r>
            <a:r>
              <a:rPr lang="pt-BR" sz="2400" dirty="0"/>
              <a:t>\</a:t>
            </a:r>
            <a:r>
              <a:rPr lang="pt-BR" sz="2400" dirty="0" err="1"/>
              <a:t>accent@spacefactor</a:t>
            </a:r>
            <a:r>
              <a:rPr lang="pt-BR" sz="2400" dirty="0"/>
              <a:t>\</a:t>
            </a:r>
            <a:r>
              <a:rPr lang="pt-BR" sz="2400" dirty="0" err="1"/>
              <a:t>spacefactor</a:t>
            </a:r>
            <a:r>
              <a:rPr lang="pt-BR" sz="2400" dirty="0"/>
              <a:t>}\accent19e\ </a:t>
            </a:r>
            <a:r>
              <a:rPr lang="pt-BR" sz="2400" dirty="0" err="1"/>
              <a:t>egroup</a:t>
            </a:r>
            <a:r>
              <a:rPr lang="pt-BR" sz="2400" dirty="0"/>
              <a:t>\</a:t>
            </a:r>
            <a:r>
              <a:rPr lang="pt-BR" sz="2400" dirty="0" err="1"/>
              <a:t>spacefactor</a:t>
            </a:r>
            <a:r>
              <a:rPr lang="pt-BR" sz="2400" dirty="0"/>
              <a:t>\</a:t>
            </a:r>
            <a:r>
              <a:rPr lang="pt-BR" sz="2400" dirty="0" err="1"/>
              <a:t>accent@spacefactor-o-funcionamento-b</a:t>
            </a:r>
            <a:r>
              <a:rPr lang="pt-BR" sz="2400" dirty="0"/>
              <a:t>\ </a:t>
            </a:r>
            <a:r>
              <a:rPr lang="pt-BR" sz="2400" dirty="0" err="1"/>
              <a:t>unhbox</a:t>
            </a:r>
            <a:r>
              <a:rPr lang="pt-BR" sz="2400" dirty="0"/>
              <a:t>\</a:t>
            </a:r>
            <a:r>
              <a:rPr lang="pt-BR" sz="2400" dirty="0" err="1"/>
              <a:t>voidb@x</a:t>
            </a:r>
            <a:r>
              <a:rPr lang="pt-BR" sz="2400" dirty="0"/>
              <a:t>\</a:t>
            </a:r>
            <a:r>
              <a:rPr lang="pt-BR" sz="2400" dirty="0" err="1"/>
              <a:t>bgroup</a:t>
            </a:r>
            <a:r>
              <a:rPr lang="pt-BR" sz="2400" dirty="0"/>
              <a:t>\</a:t>
            </a:r>
            <a:r>
              <a:rPr lang="pt-BR" sz="2400" dirty="0" err="1"/>
              <a:t>let</a:t>
            </a:r>
            <a:r>
              <a:rPr lang="pt-BR" sz="2400" dirty="0"/>
              <a:t>\</a:t>
            </a:r>
            <a:r>
              <a:rPr lang="pt-BR" sz="2400" dirty="0" err="1"/>
              <a:t>unhbox</a:t>
            </a:r>
            <a:r>
              <a:rPr lang="pt-BR" sz="2400" dirty="0"/>
              <a:t>\</a:t>
            </a:r>
            <a:r>
              <a:rPr lang="pt-BR" sz="2400" dirty="0" err="1"/>
              <a:t>voidb@x</a:t>
            </a:r>
            <a:r>
              <a:rPr lang="pt-BR" sz="2400" dirty="0"/>
              <a:t>\</a:t>
            </a:r>
            <a:r>
              <a:rPr lang="pt-BR" sz="2400" dirty="0" err="1"/>
              <a:t>setbox</a:t>
            </a:r>
            <a:r>
              <a:rPr lang="pt-BR" sz="2400" dirty="0"/>
              <a:t>\ @</a:t>
            </a:r>
            <a:r>
              <a:rPr lang="pt-BR" sz="2400" dirty="0" err="1"/>
              <a:t>tempboxa</a:t>
            </a:r>
            <a:r>
              <a:rPr lang="pt-BR" sz="2400" dirty="0"/>
              <a:t>\</a:t>
            </a:r>
            <a:r>
              <a:rPr lang="pt-BR" sz="2400" dirty="0" err="1"/>
              <a:t>hbox</a:t>
            </a:r>
            <a:r>
              <a:rPr lang="pt-BR" sz="2400" dirty="0"/>
              <a:t>{a\global\</a:t>
            </a:r>
            <a:r>
              <a:rPr lang="pt-BR" sz="2400" dirty="0" err="1"/>
              <a:t>mathchardef</a:t>
            </a:r>
            <a:r>
              <a:rPr lang="pt-BR" sz="2400" dirty="0"/>
              <a:t>\</a:t>
            </a:r>
            <a:r>
              <a:rPr lang="pt-BR" sz="2400" dirty="0" err="1"/>
              <a:t>accent@spacefactor</a:t>
            </a:r>
            <a:r>
              <a:rPr lang="pt-BR" sz="2400" dirty="0"/>
              <a:t>\ </a:t>
            </a:r>
            <a:r>
              <a:rPr lang="pt-BR" sz="2400" dirty="0" err="1"/>
              <a:t>spacefactor</a:t>
            </a:r>
            <a:r>
              <a:rPr lang="pt-BR" sz="2400" dirty="0"/>
              <a:t>}\accent19a\</a:t>
            </a:r>
            <a:r>
              <a:rPr lang="pt-BR" sz="2400" dirty="0" err="1"/>
              <a:t>egroup</a:t>
            </a:r>
            <a:r>
              <a:rPr lang="pt-BR" sz="2400" dirty="0"/>
              <a:t>\</a:t>
            </a:r>
            <a:r>
              <a:rPr lang="pt-BR" sz="2400" dirty="0" err="1"/>
              <a:t>spacefactor</a:t>
            </a:r>
            <a:r>
              <a:rPr lang="pt-BR" sz="2400" dirty="0"/>
              <a:t>\</a:t>
            </a:r>
            <a:r>
              <a:rPr lang="pt-BR" sz="2400" dirty="0" err="1"/>
              <a:t>accent</a:t>
            </a:r>
            <a:r>
              <a:rPr lang="pt-BR" sz="2400" dirty="0"/>
              <a:t>@ </a:t>
            </a:r>
            <a:r>
              <a:rPr lang="pt-BR" sz="2400" dirty="0" err="1"/>
              <a:t>spacefactorsico-do-algoritmo-a</a:t>
            </a:r>
            <a:endParaRPr lang="pt-BR" sz="2400" dirty="0"/>
          </a:p>
          <a:p>
            <a:endParaRPr lang="pt-BR" sz="2800" dirty="0"/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4232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286603"/>
            <a:ext cx="9961880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BIBLIOGRAFIA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798B1-AE1B-46A4-8CD2-9DC0E6DF4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540" y="1837107"/>
            <a:ext cx="10058400" cy="40233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t-BR" sz="2800" b="1" dirty="0"/>
              <a:t>Algoritmo Genético: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 </a:t>
            </a:r>
            <a:r>
              <a:rPr lang="pt-BR" dirty="0"/>
              <a:t>http://www.nce.ufrj.br/ GINAPE/VIDA/alggenet.htm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>
                <a:hlinkClick r:id="rId2"/>
              </a:rPr>
              <a:t>http://www.ijmlc.org/vol6/602-IT023.pdf</a:t>
            </a:r>
            <a:endParaRPr lang="pt-BR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hlinkClick r:id="rId3"/>
              </a:rPr>
              <a:t>https://tonytruong.net/solving-a-2d-maze-game-using-a-genetic-algorithm-and-a-search-part-2/</a:t>
            </a:r>
            <a:endParaRPr lang="pt-BR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hlinkClick r:id="rId4"/>
              </a:rPr>
              <a:t>http://www.diva-portal.se/smash/get/diva2:927325/FULLTEXT01.pdf</a:t>
            </a:r>
            <a:endParaRPr lang="pt-BR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http://www.ufrgs.br/niee/eventos/RIBIE/1998/pdf/com_pos_dem/151.pdf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800" dirty="0"/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3763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286603"/>
            <a:ext cx="9961880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BIBLIOGRAFIA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798B1-AE1B-46A4-8CD2-9DC0E6DF4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540" y="1837107"/>
            <a:ext cx="10058400" cy="40233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t-BR" sz="2800" b="1" dirty="0"/>
              <a:t>Linguagem C: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 </a:t>
            </a:r>
            <a:r>
              <a:rPr lang="pt-BR" sz="2400" dirty="0">
                <a:hlinkClick r:id="rId2"/>
              </a:rPr>
              <a:t>https://www.inf.pucrs.br/~pinho/LaproI/Historico/Historico.htm</a:t>
            </a:r>
            <a:endParaRPr lang="pt-BR" sz="2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https://www.educba.com/c-vs-python/</a:t>
            </a:r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9075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286603"/>
            <a:ext cx="9961880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BIBLIOGRAFIA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798B1-AE1B-46A4-8CD2-9DC0E6DF4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540" y="1837107"/>
            <a:ext cx="10058400" cy="40233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t-BR" sz="2800" b="1" dirty="0"/>
              <a:t>Imagens: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 </a:t>
            </a:r>
            <a:r>
              <a:rPr lang="pt-BR" dirty="0">
                <a:hlinkClick r:id="rId2"/>
              </a:rPr>
              <a:t>https://pt.wikipedia.org/wiki/Algoritmo_de_Dijkstra</a:t>
            </a:r>
            <a:endParaRPr lang="pt-BR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hlinkClick r:id="rId3"/>
              </a:rPr>
              <a:t>https://pt.m.wikipedia.org/wiki/Ficheiro:Breadth-First-Search-Algorithm.gif</a:t>
            </a:r>
            <a:endParaRPr lang="pt-BR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hlinkClick r:id="rId4"/>
              </a:rPr>
              <a:t>https://gfycat.com/faithfulastonishingcirriped</a:t>
            </a:r>
            <a:endParaRPr lang="pt-BR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hlinkClick r:id="rId5"/>
              </a:rPr>
              <a:t>https://www.sobiologia.com.br/conteudos/Citologia2/nucleo14.php</a:t>
            </a:r>
            <a:endParaRPr lang="pt-BR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https://brilliant.org/wiki/depth-first-search-dfs/</a:t>
            </a:r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050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286603"/>
            <a:ext cx="9961880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BIBLIOGRAFIA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798B1-AE1B-46A4-8CD2-9DC0E6DF4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540" y="1837107"/>
            <a:ext cx="10058400" cy="40233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t-BR" sz="2800" b="1" dirty="0"/>
              <a:t>Imagens: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 </a:t>
            </a:r>
            <a:r>
              <a:rPr lang="pt-BR" dirty="0">
                <a:hlinkClick r:id="rId2"/>
              </a:rPr>
              <a:t>https://educador.brasilescola.uol.com.br/estrategias-ensino/darwin-selecao-natural.htm</a:t>
            </a:r>
            <a:endParaRPr lang="pt-BR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hlinkClick r:id="rId3"/>
              </a:rPr>
              <a:t>http://oquefazernabahia.com/2019/07/01/labirinto-da-turma-da-monica-invade-shopping/</a:t>
            </a:r>
            <a:endParaRPr lang="pt-BR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https://labirintodamente.com.br/2010/05/23/o-labirinto-e-o-minotauro/</a:t>
            </a:r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111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F49DA9-B776-4E5C-BBEE-26D123D2A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191" y="464234"/>
            <a:ext cx="9989489" cy="1273126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Labirinto de Creta</a:t>
            </a:r>
          </a:p>
        </p:txBody>
      </p:sp>
      <p:pic>
        <p:nvPicPr>
          <p:cNvPr id="5" name="Espaço Reservado para Conteúdo 4" descr="Uma imagem contendo pássaro, em pé, rocha, montanha&#10;&#10;Descrição gerada automaticamente">
            <a:extLst>
              <a:ext uri="{FF2B5EF4-FFF2-40B4-BE49-F238E27FC236}">
                <a16:creationId xmlns:a16="http://schemas.microsoft.com/office/drawing/2014/main" id="{D752F6D2-C447-4920-A5CB-07522D2970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963" y="1952625"/>
            <a:ext cx="3200400" cy="3810000"/>
          </a:xfrm>
        </p:spPr>
      </p:pic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C6F2A6DE-0652-42A7-B540-F475FBCD042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189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FD5E55-35C9-4FBE-9161-D7A53BFF3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b="1" dirty="0"/>
              <a:t>OBJETIVO GERAL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179EB9-F504-4C8E-BF9D-AE2BC0C54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347" y="2211494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pt-BR" sz="2400" dirty="0"/>
              <a:t>            Encontrar a geração de indivíduos que solucione o labirinto em menor tempo utilizando o algoritmo genético.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0" indent="0">
              <a:buNone/>
            </a:pPr>
            <a:r>
              <a:rPr lang="pt-BR" sz="2400" dirty="0"/>
              <a:t> </a:t>
            </a:r>
            <a:endParaRPr lang="pt-BR" dirty="0"/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1A8B7F7A-43C2-4A57-BD7B-9397449432D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732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FB12AA-B39A-4103-BC1B-0DA2279FF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b="1" dirty="0"/>
              <a:t>OBJETIVO ESPECÍFICO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924CA4-AD04-4667-8F38-4FB4B919D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303275"/>
          </a:xfrm>
        </p:spPr>
        <p:txBody>
          <a:bodyPr>
            <a:normAutofit/>
          </a:bodyPr>
          <a:lstStyle/>
          <a:p>
            <a:pPr marL="292608" lvl="1" indent="0">
              <a:buNone/>
            </a:pPr>
            <a:r>
              <a:rPr lang="pt-BR" sz="2400" b="1" dirty="0"/>
              <a:t>1. Algoritmo genético: </a:t>
            </a:r>
          </a:p>
          <a:p>
            <a:pPr marL="635508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Criação de labirinto aleatório;</a:t>
            </a:r>
          </a:p>
          <a:p>
            <a:pPr marL="635508" lvl="1" indent="-342900">
              <a:buFont typeface="Arial" panose="020B0604020202020204" pitchFamily="34" charset="0"/>
              <a:buChar char="•"/>
            </a:pPr>
            <a:r>
              <a:rPr lang="pt-BR" sz="2400" dirty="0"/>
              <a:t>Geração de indivíduos, que irão apresentar suas próprias características e atravessar o labirinto;</a:t>
            </a:r>
          </a:p>
          <a:p>
            <a:pPr marL="635508" lvl="1" indent="-342900">
              <a:buFont typeface="Arial" panose="020B0604020202020204" pitchFamily="34" charset="0"/>
              <a:buChar char="•"/>
            </a:pPr>
            <a:r>
              <a:rPr lang="pt-BR" sz="2400" dirty="0"/>
              <a:t>Escolha de indivíduos com os melhores resultados;</a:t>
            </a:r>
          </a:p>
          <a:p>
            <a:pPr marL="635508" lvl="1" indent="-342900">
              <a:buFont typeface="Arial" panose="020B0604020202020204" pitchFamily="34" charset="0"/>
              <a:buChar char="•"/>
            </a:pPr>
            <a:r>
              <a:rPr lang="pt-BR" sz="2400" dirty="0"/>
              <a:t>Cruzamento dos indivíduos com geração de novos indivíduos.</a:t>
            </a:r>
          </a:p>
          <a:p>
            <a:pPr marL="0" indent="0">
              <a:buNone/>
            </a:pPr>
            <a:r>
              <a:rPr lang="pt-BR" sz="2900" b="1" dirty="0"/>
              <a:t>    </a:t>
            </a:r>
            <a:r>
              <a:rPr lang="pt-BR" sz="2400" b="1" dirty="0"/>
              <a:t>2. Algoritmo A*:</a:t>
            </a:r>
          </a:p>
          <a:p>
            <a:pPr lvl="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 Referência para a confecção do código</a:t>
            </a:r>
          </a:p>
          <a:p>
            <a:pPr marL="457200" indent="-457200">
              <a:buFont typeface="+mj-lt"/>
              <a:buAutoNum type="arabicPeriod"/>
            </a:pPr>
            <a:endParaRPr lang="pt-BR" dirty="0"/>
          </a:p>
          <a:p>
            <a:pPr marL="457200" indent="-457200">
              <a:buFont typeface="+mj-lt"/>
              <a:buAutoNum type="arabicPeriod"/>
            </a:pP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5A1CB1FB-4FCB-4207-A816-D4AF072C2FD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07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6817BE7-D3F1-4C07-B401-7A26C47EF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95295"/>
            <a:ext cx="10254532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VANTAGENS E CARACTERÍSTICAS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E9D02DA-D820-4B03-A0EF-E942D49FA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800" b="1" dirty="0"/>
              <a:t>Algoritmo Genético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91A4C97-81C3-4162-AE06-1199159B16E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Entendimento simples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Facilita a criação de gerações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Uso de métodos presentes na Biologia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59196C6-6BE7-4B69-AF3C-8CEE9E2621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800" b="1" dirty="0"/>
              <a:t>Algoritmo a*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B0D718A-5F3F-4DEE-AD63-1166FDA47DA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Algoritmo focado na busca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Facilita a movimentação nos labirintos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Uso de métodos heurísticos de busca</a:t>
            </a:r>
          </a:p>
        </p:txBody>
      </p:sp>
      <p:pic>
        <p:nvPicPr>
          <p:cNvPr id="9" name="Imagem 8" descr="Uma imagem contendo desenho&#10;&#10;Descrição gerada automaticamente">
            <a:extLst>
              <a:ext uri="{FF2B5EF4-FFF2-40B4-BE49-F238E27FC236}">
                <a16:creationId xmlns:a16="http://schemas.microsoft.com/office/drawing/2014/main" id="{D9E1308D-4ACE-415A-9EC8-45C5EB83A3A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505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19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164C51D-905A-43F9-8614-ABD82AE1D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948" y="286603"/>
            <a:ext cx="9949731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Imagens dos Processos dos Algoritmos</a:t>
            </a:r>
          </a:p>
        </p:txBody>
      </p:sp>
      <p:pic>
        <p:nvPicPr>
          <p:cNvPr id="3" name="Espaço Reservado para Conteúdo 2">
            <a:extLst>
              <a:ext uri="{FF2B5EF4-FFF2-40B4-BE49-F238E27FC236}">
                <a16:creationId xmlns:a16="http://schemas.microsoft.com/office/drawing/2014/main" id="{D4A79951-F02D-4EEE-8B23-6D2133C2B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25" y="2297889"/>
            <a:ext cx="5290875" cy="2846491"/>
          </a:xfrm>
        </p:spPr>
      </p:pic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1215E477-2E81-4481-ACAD-C42E8CC2E79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A9D248C-B22C-4C6C-880D-AD1E0C6713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356" y="2503344"/>
            <a:ext cx="4804293" cy="261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863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E2E08-3B76-4FD7-BABF-FF4FFDD40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286603"/>
            <a:ext cx="9961880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DISCUSSÃO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798B1-AE1B-46A4-8CD2-9DC0E6DF4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540" y="1837106"/>
            <a:ext cx="10058400" cy="4385893"/>
          </a:xfrm>
        </p:spPr>
        <p:txBody>
          <a:bodyPr>
            <a:normAutofit lnSpcReduction="10000"/>
          </a:bodyPr>
          <a:lstStyle/>
          <a:p>
            <a:pPr algn="ctr">
              <a:lnSpc>
                <a:spcPct val="110000"/>
              </a:lnSpc>
            </a:pPr>
            <a:r>
              <a:rPr lang="pt-BR" sz="2800" dirty="0"/>
              <a:t>Conceitos importantes para o entendimento do Processo:</a:t>
            </a:r>
          </a:p>
          <a:p>
            <a:pPr>
              <a:lnSpc>
                <a:spcPct val="150000"/>
              </a:lnSpc>
            </a:pPr>
            <a:r>
              <a:rPr lang="pt-BR" sz="2400" b="1" dirty="0"/>
              <a:t>1. Algoritmo genético: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Crossover (Recombinação)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Seleção Natural</a:t>
            </a:r>
          </a:p>
          <a:p>
            <a:pPr>
              <a:lnSpc>
                <a:spcPct val="100000"/>
              </a:lnSpc>
            </a:pPr>
            <a:r>
              <a:rPr lang="pt-BR" sz="2400" b="1" dirty="0"/>
              <a:t>2. Algoritmo A*: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Busca em Largura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Algoritmo de Dijkstra</a:t>
            </a:r>
          </a:p>
          <a:p>
            <a:pPr marL="0" indent="0">
              <a:buNone/>
            </a:pPr>
            <a:r>
              <a:rPr lang="pt-BR" sz="2400" dirty="0"/>
              <a:t> </a:t>
            </a:r>
            <a:r>
              <a:rPr lang="pt-BR" sz="2400" b="1" dirty="0"/>
              <a:t>3. Linguagem C </a:t>
            </a:r>
          </a:p>
          <a:p>
            <a:endParaRPr lang="pt-BR" sz="2400" b="1" dirty="0"/>
          </a:p>
          <a:p>
            <a:endParaRPr lang="pt-BR" sz="2800" dirty="0"/>
          </a:p>
          <a:p>
            <a:endParaRPr lang="pt-BR" sz="2800" dirty="0"/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E8D08F58-E194-4002-803F-BFAC5371D4A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2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86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6817BE7-D3F1-4C07-B401-7A26C47EF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95295"/>
            <a:ext cx="10254532" cy="1450757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ALGORITMO GENÉTICO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E9D02DA-D820-4B03-A0EF-E942D49FA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pt-BR" sz="2800" b="1" dirty="0"/>
              <a:t>CROSSOVER</a:t>
            </a:r>
          </a:p>
        </p:txBody>
      </p:sp>
      <p:pic>
        <p:nvPicPr>
          <p:cNvPr id="3" name="Espaço Reservado para Conteúdo 2" descr="Uma imagem contendo objeto, relógio&#10;&#10;Descrição gerada automaticamente">
            <a:extLst>
              <a:ext uri="{FF2B5EF4-FFF2-40B4-BE49-F238E27FC236}">
                <a16:creationId xmlns:a16="http://schemas.microsoft.com/office/drawing/2014/main" id="{3F329F01-08DD-45DD-BA42-403AE0FBABC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172" y="2666038"/>
            <a:ext cx="2097085" cy="3294496"/>
          </a:xfrm>
        </p:spPr>
      </p:pic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59196C6-6BE7-4B69-AF3C-8CEE9E2621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800" b="1" dirty="0"/>
              <a:t>SELEÇÃO NATURAL</a:t>
            </a:r>
          </a:p>
        </p:txBody>
      </p:sp>
      <p:pic>
        <p:nvPicPr>
          <p:cNvPr id="11" name="Espaço Reservado para Conteúdo 10" descr="Desenho preto e branco&#10;&#10;Descrição gerada automaticamente">
            <a:extLst>
              <a:ext uri="{FF2B5EF4-FFF2-40B4-BE49-F238E27FC236}">
                <a16:creationId xmlns:a16="http://schemas.microsoft.com/office/drawing/2014/main" id="{BAE47E20-3868-4232-B422-3414ACF912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211" y="2867111"/>
            <a:ext cx="3320926" cy="2817111"/>
          </a:xfrm>
        </p:spPr>
      </p:pic>
      <p:pic>
        <p:nvPicPr>
          <p:cNvPr id="9" name="Imagem 8" descr="Uma imagem contendo desenho&#10;&#10;Descrição gerada automaticamente">
            <a:extLst>
              <a:ext uri="{FF2B5EF4-FFF2-40B4-BE49-F238E27FC236}">
                <a16:creationId xmlns:a16="http://schemas.microsoft.com/office/drawing/2014/main" id="{D9E1308D-4ACE-415A-9EC8-45C5EB83A3A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505"/>
            <a:ext cx="1550504" cy="15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8339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1090</TotalTime>
  <Words>875</Words>
  <Application>Microsoft Office PowerPoint</Application>
  <PresentationFormat>Widescreen</PresentationFormat>
  <Paragraphs>123</Paragraphs>
  <Slides>24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Retrospectiva</vt:lpstr>
      <vt:lpstr>Implementação de Labirintos com Algoritmo Genético</vt:lpstr>
      <vt:lpstr>INTRODUÇÃO</vt:lpstr>
      <vt:lpstr>Labirinto de Creta</vt:lpstr>
      <vt:lpstr>OBJETIVO GERAL</vt:lpstr>
      <vt:lpstr>OBJETIVO ESPECÍFICO</vt:lpstr>
      <vt:lpstr>VANTAGENS E CARACTERÍSTICAS</vt:lpstr>
      <vt:lpstr>Imagens dos Processos dos Algoritmos</vt:lpstr>
      <vt:lpstr>DISCUSSÃO</vt:lpstr>
      <vt:lpstr>ALGORITMO GENÉTICO</vt:lpstr>
      <vt:lpstr>ALGORITMO A*</vt:lpstr>
      <vt:lpstr>LINGUAGEM C</vt:lpstr>
      <vt:lpstr>RESULTADO DO CÓDIGO</vt:lpstr>
      <vt:lpstr>RESULTADO DO CÓDIGO</vt:lpstr>
      <vt:lpstr>CONCLUSÃO</vt:lpstr>
      <vt:lpstr>CONCLUSÃO</vt:lpstr>
      <vt:lpstr>CONCLUSÃO</vt:lpstr>
      <vt:lpstr>CONCLUSÃO</vt:lpstr>
      <vt:lpstr>CONCLUSÃO</vt:lpstr>
      <vt:lpstr>CONCLUSÃO</vt:lpstr>
      <vt:lpstr>BIBLIOGRAFIA</vt:lpstr>
      <vt:lpstr>BIBLIOGRAFIA</vt:lpstr>
      <vt:lpstr>BIBLIOGRAFIA</vt:lpstr>
      <vt:lpstr>BIBLIOGRAFIA</vt:lpstr>
      <vt:lpstr>BIBLIOGRAFIA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Implementação de Labirintos com Algoritmo Genético</dc:title>
  <dc:creator>Raul Corr�a Carneiro</dc:creator>
  <cp:lastModifiedBy>Raul Corr�a Carneiro</cp:lastModifiedBy>
  <cp:revision>81</cp:revision>
  <dcterms:created xsi:type="dcterms:W3CDTF">2020-05-25T22:12:21Z</dcterms:created>
  <dcterms:modified xsi:type="dcterms:W3CDTF">2020-06-08T18:39:42Z</dcterms:modified>
</cp:coreProperties>
</file>

<file path=docProps/thumbnail.jpeg>
</file>